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5" r:id="rId6"/>
    <p:sldId id="260" r:id="rId7"/>
    <p:sldId id="257" r:id="rId8"/>
    <p:sldId id="258" r:id="rId9"/>
    <p:sldId id="288" r:id="rId10"/>
    <p:sldId id="289" r:id="rId11"/>
    <p:sldId id="261" r:id="rId12"/>
    <p:sldId id="262" r:id="rId13"/>
    <p:sldId id="295" r:id="rId14"/>
    <p:sldId id="264" r:id="rId15"/>
    <p:sldId id="259" r:id="rId16"/>
    <p:sldId id="267" r:id="rId17"/>
    <p:sldId id="274" r:id="rId18"/>
    <p:sldId id="292" r:id="rId19"/>
    <p:sldId id="294" r:id="rId20"/>
    <p:sldId id="293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76EA68-F116-4A28-9385-DAC9F35F8446}" v="5" dt="2023-03-23T11:36:22.0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34FED9-85B5-49B8-AAB8-D6B7798B8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63A4F13-57E9-4A98-993B-CB0D3B3112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7DA538-9448-486F-BCAD-5C6158EB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048E2-E144-4422-A696-14D4F2C27B73}" type="datetimeFigureOut">
              <a:rPr lang="nl-NL" smtClean="0"/>
              <a:t>23-3-2023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B6982A-9A71-40A3-B86A-D637B374D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089FCE8-136C-40BB-8B30-6EAD7C4AD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96567-F38B-41E3-952B-9943862F60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0017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94BCE1-05AC-4A2B-B2BB-0B0F16874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9E36C59-840B-4BF7-BC6B-96F9C50EA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B8983B9-5D94-4130-9580-0FCCE17AD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048E2-E144-4422-A696-14D4F2C27B73}" type="datetimeFigureOut">
              <a:rPr lang="nl-NL" smtClean="0"/>
              <a:t>23-3-2023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FDB8579-D0AF-4BBE-9F15-9A88B938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4DFFEDA-F4D3-4E36-A1AE-6E1193517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96567-F38B-41E3-952B-9943862F60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8125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02A808C-67E6-43BB-A55D-5B8A95A970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EEE0DC4-9684-4FEB-9EFC-5BA8A2E428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05D7AB-1119-4F8D-952B-335DEBBCF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048E2-E144-4422-A696-14D4F2C27B73}" type="datetimeFigureOut">
              <a:rPr lang="nl-NL" smtClean="0"/>
              <a:t>23-3-2023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C4AB40A-E700-43DE-AD6A-AF244CA71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DF5E45-576B-4B90-B576-80BA1938C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96567-F38B-41E3-952B-9943862F60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0733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9BAF1C-50F8-4CCB-804E-8D5A7CAF3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4DE814-413F-4209-A9D4-749FEEECA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A173A32-D0EE-403E-8860-ABE44B3AD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048E2-E144-4422-A696-14D4F2C27B73}" type="datetimeFigureOut">
              <a:rPr lang="nl-NL" smtClean="0"/>
              <a:t>23-3-2023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7EF1AEA-AFBF-4F51-8094-A06CF7EEE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894BEE4-5055-4631-ABEE-1774958E1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96567-F38B-41E3-952B-9943862F60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5730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42F095-C2BB-4C1E-A566-4DAAB0B73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94569BC-153F-4E4F-A44C-3F7B13DDC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71FDA4-C1C9-4D32-865A-21D98F9F8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048E2-E144-4422-A696-14D4F2C27B73}" type="datetimeFigureOut">
              <a:rPr lang="nl-NL" smtClean="0"/>
              <a:t>23-3-2023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8FD5981-1122-4869-9003-AEB90DE63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73154FC-E761-42C7-AFAD-76A2DAC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96567-F38B-41E3-952B-9943862F60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4418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288B78-B7C7-4CA9-B4F9-B549D8CE3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AEA73D8-48A9-459D-90A1-77EAEBB1E2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0745FEA-08F8-49BD-9911-6F2AAC314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C1EFCCB-56B7-4E09-931B-267F1CB7B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048E2-E144-4422-A696-14D4F2C27B73}" type="datetimeFigureOut">
              <a:rPr lang="nl-NL" smtClean="0"/>
              <a:t>23-3-2023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DA5484C-8C7E-4565-8F21-C03E65F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40016AD-A8CE-4D0C-8DD4-D811519FB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96567-F38B-41E3-952B-9943862F60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7811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4894F5-6392-4769-B771-D7DA329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609E393-7114-490B-803A-83E04E47E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74888CE-49A9-4D9C-93B7-E272846FC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E5FB78B-47B0-4473-80F2-EE30AFE49B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B458577-B596-4991-8789-AAFF16C5BD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9A1F6E2-4CA8-445F-A047-0C9851FF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048E2-E144-4422-A696-14D4F2C27B73}" type="datetimeFigureOut">
              <a:rPr lang="nl-NL" smtClean="0"/>
              <a:t>23-3-2023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A067CE6-0D5C-40F7-AA5F-34E7993A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F56B5A2-F2CD-4018-8FB0-0AC7737D6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96567-F38B-41E3-952B-9943862F60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1650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9A992A-1271-46E4-9A4C-2A59EB0B9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6364215-C30D-4887-9A79-D1171A008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048E2-E144-4422-A696-14D4F2C27B73}" type="datetimeFigureOut">
              <a:rPr lang="nl-NL" smtClean="0"/>
              <a:t>23-3-2023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827205A-42CB-4CB7-B072-3E6C47342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132C613-7A24-4FF8-A4AD-0D991B30F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96567-F38B-41E3-952B-9943862F60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5414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5D36DC2-B070-4C6F-AFDD-3E3662ED6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048E2-E144-4422-A696-14D4F2C27B73}" type="datetimeFigureOut">
              <a:rPr lang="nl-NL" smtClean="0"/>
              <a:t>23-3-2023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7B8D3DC-7FF2-45E4-9BB0-1475FC967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96065C3-F6B6-48BF-B25E-6FFE24799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96567-F38B-41E3-952B-9943862F60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3599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12BAC3-B192-43C4-A95F-BA963C136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D97C80D-13C2-48C5-BA62-DFBCBF962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936D5C1-D419-400C-A544-632FA61D3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DA7A767-D8F0-4E17-90A2-C4A740345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048E2-E144-4422-A696-14D4F2C27B73}" type="datetimeFigureOut">
              <a:rPr lang="nl-NL" smtClean="0"/>
              <a:t>23-3-2023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3DBC919-9B26-4D94-B472-54A185AA9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0A11925-3275-41BB-90C7-DACA10D4F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96567-F38B-41E3-952B-9943862F60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4204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1E8865-043B-492B-A1C3-668BD671A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4039CD5-4F34-4D89-A9E8-F021674952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1B0914F-EE94-42C6-9D20-58C550B4EA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1237FF3-9861-440A-9B5B-E231906B7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048E2-E144-4422-A696-14D4F2C27B73}" type="datetimeFigureOut">
              <a:rPr lang="nl-NL" smtClean="0"/>
              <a:t>23-3-2023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98E0504-4A72-44EE-9040-9E9B48C23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7D2DFCA-C332-474A-8D72-027141BC0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96567-F38B-41E3-952B-9943862F60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4632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CC28852-18C8-47DA-88D2-0B680D1A2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A50C504-39B1-4BC8-8E3D-A060946DE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3BA948-BB97-4150-B606-9492C0D814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048E2-E144-4422-A696-14D4F2C27B73}" type="datetimeFigureOut">
              <a:rPr lang="nl-NL" smtClean="0"/>
              <a:t>23-3-2023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6E69031-73AA-4014-B5F7-2AB82EF53D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8789C4-8F44-4B87-9425-34199EEFE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96567-F38B-41E3-952B-9943862F60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751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sNf8T_8CsIk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9BC261-1207-4A00-AC7C-F545BE9CD5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Winkelcriminaliteit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390A6FE-4A48-4A9E-857B-3A75723DCA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Wat is het? En wat doe je eraan?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8D6650B-4A28-4073-81B9-6EA781F89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7408" y="3429000"/>
            <a:ext cx="3402496" cy="340249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3835AC1-0675-4FDE-ADDA-11B23A440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96" y="123342"/>
            <a:ext cx="2857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67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FC1E08-17D1-F4CA-A9C1-4CF116148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Help diefstal te voorkomen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CCF53AA-5E10-6902-37C1-15EF1177C78C}"/>
              </a:ext>
            </a:extLst>
          </p:cNvPr>
          <p:cNvSpPr txBox="1"/>
          <p:nvPr/>
        </p:nvSpPr>
        <p:spPr>
          <a:xfrm>
            <a:off x="838200" y="1690688"/>
            <a:ext cx="109347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dirty="0"/>
              <a:t>Groet alle klanten;</a:t>
            </a:r>
          </a:p>
          <a:p>
            <a:pPr marL="285750" indent="-285750">
              <a:buFontTx/>
              <a:buChar char="-"/>
            </a:pP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Aarzel niet om klanten aan te spreken die zich niet aan de verkoopvoorwaarden houden (wagentje of mandje meenemen)</a:t>
            </a:r>
          </a:p>
          <a:p>
            <a:pPr marL="285750" indent="-285750">
              <a:buFontTx/>
              <a:buChar char="-"/>
            </a:pP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Zorg dat je zichtbaar bent op de werkvloer;</a:t>
            </a:r>
          </a:p>
          <a:p>
            <a:pPr marL="285750" indent="-285750">
              <a:buFontTx/>
              <a:buChar char="-"/>
            </a:pP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Sluit altijd de kassa;</a:t>
            </a:r>
          </a:p>
          <a:p>
            <a:pPr marL="285750" indent="-285750">
              <a:buFontTx/>
              <a:buChar char="-"/>
            </a:pP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Leg het geld tijdens het afrekenen buiten het bereik van klanten;</a:t>
            </a:r>
          </a:p>
          <a:p>
            <a:pPr marL="285750" indent="-285750">
              <a:buFontTx/>
              <a:buChar char="-"/>
            </a:pP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Controleer verpakkingen;</a:t>
            </a:r>
          </a:p>
          <a:p>
            <a:pPr marL="285750" indent="-285750">
              <a:buFontTx/>
              <a:buChar char="-"/>
            </a:pP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Observeer klanten;</a:t>
            </a:r>
          </a:p>
          <a:p>
            <a:pPr marL="285750" indent="-285750">
              <a:buFontTx/>
              <a:buChar char="-"/>
            </a:pP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Controleer etiketten tijdens afrekenen.</a:t>
            </a:r>
          </a:p>
          <a:p>
            <a:pPr marL="285750" indent="-285750">
              <a:buFontTx/>
              <a:buChar char="-"/>
            </a:pP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C8A9E45-3EFB-0091-9D8C-29CC4C995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824" y="3817142"/>
            <a:ext cx="4695825" cy="293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65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3A069C8-C456-418E-95B6-ABC347B61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7112" y="239892"/>
            <a:ext cx="2743438" cy="120711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E48353A-4406-4F89-96A0-8CF610716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aanhouden van een dief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EEF298B-3338-93BA-9414-C773D3726465}"/>
              </a:ext>
            </a:extLst>
          </p:cNvPr>
          <p:cNvSpPr txBox="1"/>
          <p:nvPr/>
        </p:nvSpPr>
        <p:spPr>
          <a:xfrm>
            <a:off x="695325" y="1572238"/>
            <a:ext cx="1132522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Wanneer de klant met een artikel voorbij de kassa is gegaan zonder te betalen is er sprake van diefstal;</a:t>
            </a:r>
          </a:p>
          <a:p>
            <a:endParaRPr lang="nl-NL" b="1" dirty="0"/>
          </a:p>
          <a:p>
            <a:r>
              <a:rPr lang="nl-NL" b="1" dirty="0"/>
              <a:t>Weet zeker dat er sprake is van diefstal !!!</a:t>
            </a:r>
          </a:p>
          <a:p>
            <a:endParaRPr lang="nl-NL" dirty="0"/>
          </a:p>
          <a:p>
            <a:r>
              <a:rPr lang="nl-NL" dirty="0"/>
              <a:t>Spreek de klant aan na het passeren van de kassa;</a:t>
            </a:r>
          </a:p>
          <a:p>
            <a:endParaRPr lang="nl-NL" dirty="0"/>
          </a:p>
          <a:p>
            <a:r>
              <a:rPr lang="nl-NL" dirty="0"/>
              <a:t>Vraag hem om de spullen uit zijn jas/tas te halen; </a:t>
            </a:r>
          </a:p>
          <a:p>
            <a:endParaRPr lang="nl-NL" dirty="0"/>
          </a:p>
          <a:p>
            <a:r>
              <a:rPr lang="nl-NL" dirty="0"/>
              <a:t>Vraag hem mee te gaan naar een aparte ruimte om zijn zakken/tas leeg te maken;</a:t>
            </a:r>
          </a:p>
          <a:p>
            <a:endParaRPr lang="nl-NL" dirty="0"/>
          </a:p>
          <a:p>
            <a:r>
              <a:rPr lang="nl-NL" dirty="0"/>
              <a:t>Schakel altijd de politie in bij diefstal en zorg dat je nooit alleen met een dief in een aparte ruimte zit !!</a:t>
            </a:r>
          </a:p>
          <a:p>
            <a:br>
              <a:rPr lang="nl-NL" dirty="0"/>
            </a:br>
            <a:r>
              <a:rPr lang="nl-NL" dirty="0"/>
              <a:t>Voorkomende gevallen:</a:t>
            </a:r>
          </a:p>
          <a:p>
            <a:pPr marL="285750" indent="-285750">
              <a:buFontTx/>
              <a:buChar char="-"/>
            </a:pPr>
            <a:r>
              <a:rPr lang="nl-NL" dirty="0"/>
              <a:t>De dief vecht of uit bedreigingen;</a:t>
            </a:r>
          </a:p>
          <a:p>
            <a:pPr marL="285750" indent="-285750">
              <a:buFontTx/>
              <a:buChar char="-"/>
            </a:pPr>
            <a:r>
              <a:rPr lang="nl-NL" dirty="0"/>
              <a:t>De dief slaat op de vlucht;</a:t>
            </a:r>
          </a:p>
          <a:p>
            <a:pPr marL="285750" indent="-285750">
              <a:buFontTx/>
              <a:buChar char="-"/>
            </a:pPr>
            <a:r>
              <a:rPr lang="nl-NL" dirty="0"/>
              <a:t>De dief weigert mee te werken;</a:t>
            </a:r>
          </a:p>
          <a:p>
            <a:pPr marL="285750" indent="-285750">
              <a:buFontTx/>
              <a:buChar char="-"/>
            </a:pPr>
            <a:r>
              <a:rPr lang="nl-NL" dirty="0"/>
              <a:t>De dief kan niet betalen;</a:t>
            </a:r>
          </a:p>
          <a:p>
            <a:pPr marL="285750" indent="-285750">
              <a:buFontTx/>
              <a:buChar char="-"/>
            </a:pPr>
            <a:r>
              <a:rPr lang="nl-NL" dirty="0"/>
              <a:t>Aangifte doen!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07180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13ADC3-8459-454C-AB2D-1AA191216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181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nl-NL" dirty="0"/>
              <a:t>Wat zijn de bevoegdheden van het winkelpersoneel bij diefstalpreventie?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44E0AB-C9CD-46DE-9182-195BE85D8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/>
              <a:t>Als </a:t>
            </a:r>
            <a:r>
              <a:rPr lang="nl-NL" dirty="0" err="1"/>
              <a:t>retailmedewerker</a:t>
            </a:r>
            <a:r>
              <a:rPr lang="nl-NL" dirty="0"/>
              <a:t> of winkelier mag je bij een betrapping op een diefstal de dader vasthouden. Dat moet wel gebeuren onder strikte voorwaarden: 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- Je moet absoluut zeker zijn dat de persoon iets gestolen heeft. Vage vermoedens of verdenkingen geven een winkelier nog niet het recht de verdachte vast te houden. </a:t>
            </a:r>
          </a:p>
          <a:p>
            <a:endParaRPr lang="nl-NL" dirty="0"/>
          </a:p>
          <a:p>
            <a:r>
              <a:rPr lang="nl-NL" dirty="0"/>
              <a:t>- Je moet de dader op heterdaad betrappen. </a:t>
            </a:r>
          </a:p>
          <a:p>
            <a:endParaRPr lang="nl-NL" dirty="0"/>
          </a:p>
          <a:p>
            <a:r>
              <a:rPr lang="nl-NL" dirty="0"/>
              <a:t>- Je moet onmiddellijk aangifte doen bij de politie.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294A82A-F9D1-4CF4-90D8-01E2787E2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5707" y="188260"/>
            <a:ext cx="2743438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22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Vraag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Wat zou jij doen als je ziet dat een collega of bekende iets steelt?</a:t>
            </a:r>
          </a:p>
        </p:txBody>
      </p:sp>
      <p:pic>
        <p:nvPicPr>
          <p:cNvPr id="5122" name="Picture 2" descr="Zone.College | Lochem | RegioinBedrij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49339"/>
            <a:ext cx="27432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275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Vraag 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Denk jij dat er in de toekomst meer of minder wordt gestolen? En waar komt dat dan door?</a:t>
            </a:r>
          </a:p>
        </p:txBody>
      </p:sp>
      <p:pic>
        <p:nvPicPr>
          <p:cNvPr id="5122" name="Picture 2" descr="Zone.College | Lochem | RegioinBedrij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49339"/>
            <a:ext cx="27432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420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0A7EAF-C260-46E6-AAEB-4A6905083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0124E4-6EB1-4679-8010-6393A112A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Welke hulpmiddelen/maatregelen heeft jouw leerbedrijf tegen winkelcriminaliteit?</a:t>
            </a:r>
          </a:p>
          <a:p>
            <a:endParaRPr lang="nl-NL" dirty="0"/>
          </a:p>
          <a:p>
            <a:r>
              <a:rPr lang="nl-NL" dirty="0"/>
              <a:t>Wat adviseert jouw leerbedrijf in het geval van winkelcriminaliteit?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8DC5E99-A3E0-4E9F-A1CB-A90F1A0BB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635" y="3764978"/>
            <a:ext cx="7066100" cy="309302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D05003C-DA56-4FD5-970F-07A672269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1724" y="365125"/>
            <a:ext cx="2743438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96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0C3E6-7022-0580-E3AE-9DE38402B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Integrale opdracht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50937E-0DC4-DAC3-23BF-13B1C9E84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Nieuw kassasysteem, werkt het tegen diefstal?</a:t>
            </a:r>
          </a:p>
          <a:p>
            <a:endParaRPr lang="nl-NL" dirty="0"/>
          </a:p>
          <a:p>
            <a:r>
              <a:rPr lang="nl-NL" dirty="0"/>
              <a:t>Verder werken </a:t>
            </a:r>
            <a:r>
              <a:rPr lang="nl-NL"/>
              <a:t>aan IO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0728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140AAC-37A5-4B23-B704-1D6AC93BF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9015"/>
            <a:ext cx="10515600" cy="1325563"/>
          </a:xfrm>
        </p:spPr>
        <p:txBody>
          <a:bodyPr/>
          <a:lstStyle/>
          <a:p>
            <a:r>
              <a:rPr lang="nl-NL" dirty="0"/>
              <a:t>Einde…vragen?</a:t>
            </a:r>
          </a:p>
        </p:txBody>
      </p:sp>
    </p:spTree>
    <p:extLst>
      <p:ext uri="{BB962C8B-B14F-4D97-AF65-F5344CB8AC3E}">
        <p14:creationId xmlns:p14="http://schemas.microsoft.com/office/powerpoint/2010/main" val="3569510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Zone.College | Lochem | RegioinBedrij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554" y="172531"/>
            <a:ext cx="27432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290637"/>
            <a:ext cx="9144000" cy="1026536"/>
          </a:xfrm>
        </p:spPr>
        <p:txBody>
          <a:bodyPr/>
          <a:lstStyle/>
          <a:p>
            <a:r>
              <a:rPr lang="nl-NL" dirty="0"/>
              <a:t>Winkelcriminaliteit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2317173"/>
            <a:ext cx="9144000" cy="2940627"/>
          </a:xfrm>
        </p:spPr>
        <p:txBody>
          <a:bodyPr>
            <a:normAutofit lnSpcReduction="10000"/>
          </a:bodyPr>
          <a:lstStyle/>
          <a:p>
            <a:pPr algn="l"/>
            <a:r>
              <a:rPr lang="nl-NL" dirty="0"/>
              <a:t>Wat valt er allemaal onder winkelcriminaliteit?</a:t>
            </a:r>
          </a:p>
          <a:p>
            <a:pPr algn="l"/>
            <a:endParaRPr lang="nl-NL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/>
              <a:t>Diefstal door klanten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/>
              <a:t>Diefstal door personeel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/>
              <a:t>Overval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/>
              <a:t>Geweld in de winkel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/>
              <a:t>Vandalisme in de winkel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6005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673C02-A37B-45B9-A3FF-D931F00B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Stelling…mee eens? Of oneens?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41343B24-463A-41FB-BEDF-FFA80A827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“Eens een dief altijd een dief”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81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4CE7EE-33CE-4735-B0C2-F3E39FFBD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winkeldief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CF482C-34E3-484D-BBA2-5D562CD1D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 meeste winkeldieven zijn gelegenheidsdieven. </a:t>
            </a:r>
          </a:p>
          <a:p>
            <a:pPr marL="457200" lvl="1" indent="0">
              <a:buNone/>
            </a:pPr>
            <a:r>
              <a:rPr lang="nl-NL" dirty="0"/>
              <a:t>- Ze opereren meestal alleen. </a:t>
            </a:r>
          </a:p>
          <a:p>
            <a:pPr marL="457200" lvl="1" indent="0">
              <a:buNone/>
            </a:pPr>
            <a:r>
              <a:rPr lang="nl-NL" dirty="0"/>
              <a:t>- Ze hebben aanvankelijk niet de bedoeling om een diefstal te plegen. </a:t>
            </a:r>
          </a:p>
          <a:p>
            <a:pPr marL="457200" lvl="1" indent="0">
              <a:buNone/>
            </a:pPr>
            <a:r>
              <a:rPr lang="nl-NL" dirty="0"/>
              <a:t>- Ze zijn niet herkenbaar aan hun uiterlijk, wel aan hun gedrag. </a:t>
            </a:r>
          </a:p>
          <a:p>
            <a:pPr marL="457200" lvl="1" indent="0">
              <a:buNone/>
            </a:pPr>
            <a:r>
              <a:rPr lang="nl-NL" dirty="0"/>
              <a:t>- Iedereen kan dus een gelegenheidsdief zijn.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286B40F-AEAB-4379-8EFA-04753B0A6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3007" y="4001294"/>
            <a:ext cx="4144617" cy="281881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661137E-1236-427C-A39C-2A8373CDF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307" y="201593"/>
            <a:ext cx="2743438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29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A64152-CBE4-4FDF-A355-C14ED3121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Welke daderprofielen kan je onderscheiden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76F77E3D-DD63-404C-8DAA-FBB872234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505" y="1507808"/>
            <a:ext cx="10515600" cy="53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5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Zone.College | Lochem | RegioinBedrij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49339"/>
            <a:ext cx="27432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45D59A6-516B-44C3-A4D2-366A71E47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8640"/>
            <a:ext cx="10515600" cy="1325563"/>
          </a:xfrm>
        </p:spPr>
        <p:txBody>
          <a:bodyPr/>
          <a:lstStyle/>
          <a:p>
            <a:r>
              <a:rPr lang="nl-NL" dirty="0"/>
              <a:t>Hoe herken ik de winkeldief?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903FD0F-D9AC-D069-8C5F-6A74AD833C18}"/>
              </a:ext>
            </a:extLst>
          </p:cNvPr>
          <p:cNvSpPr txBox="1"/>
          <p:nvPr/>
        </p:nvSpPr>
        <p:spPr>
          <a:xfrm>
            <a:off x="838200" y="2041236"/>
            <a:ext cx="11353800" cy="4188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u="sng" dirty="0"/>
              <a:t>Gedrag:</a:t>
            </a:r>
          </a:p>
          <a:p>
            <a:pPr>
              <a:lnSpc>
                <a:spcPct val="150000"/>
              </a:lnSpc>
            </a:pPr>
            <a:r>
              <a:rPr lang="nl-NL" dirty="0"/>
              <a:t>	- hij staat lang stil bij dure artikelen;</a:t>
            </a:r>
          </a:p>
          <a:p>
            <a:pPr>
              <a:lnSpc>
                <a:spcPct val="150000"/>
              </a:lnSpc>
            </a:pPr>
            <a:r>
              <a:rPr lang="nl-NL" dirty="0"/>
              <a:t>	- hij kijk voortdurend om zich heen;</a:t>
            </a:r>
          </a:p>
          <a:p>
            <a:pPr>
              <a:lnSpc>
                <a:spcPct val="150000"/>
              </a:lnSpc>
            </a:pPr>
            <a:r>
              <a:rPr lang="nl-NL" dirty="0"/>
              <a:t>	- prutst aan etiketten;</a:t>
            </a:r>
          </a:p>
          <a:p>
            <a:pPr>
              <a:lnSpc>
                <a:spcPct val="150000"/>
              </a:lnSpc>
            </a:pPr>
            <a:r>
              <a:rPr lang="nl-NL" dirty="0"/>
              <a:t>	(jongeren komen vaak in een groep om elkaar te beschermen.</a:t>
            </a:r>
          </a:p>
          <a:p>
            <a:endParaRPr lang="nl-NL" dirty="0"/>
          </a:p>
          <a:p>
            <a:endParaRPr lang="nl-NL" dirty="0"/>
          </a:p>
          <a:p>
            <a:r>
              <a:rPr lang="nl-NL" sz="2000" b="1" u="sng" dirty="0"/>
              <a:t>Handelingen:</a:t>
            </a:r>
          </a:p>
          <a:p>
            <a:pPr>
              <a:lnSpc>
                <a:spcPct val="150000"/>
              </a:lnSpc>
            </a:pPr>
            <a:r>
              <a:rPr lang="nl-NL" dirty="0"/>
              <a:t>	- verstopt goederen in jas/tas/kinderwagen o.i.d.</a:t>
            </a:r>
          </a:p>
          <a:p>
            <a:pPr>
              <a:lnSpc>
                <a:spcPct val="150000"/>
              </a:lnSpc>
            </a:pPr>
            <a:r>
              <a:rPr lang="nl-NL" dirty="0"/>
              <a:t>	- verstopt artikelen in andere verpakkingen;</a:t>
            </a:r>
          </a:p>
          <a:p>
            <a:pPr>
              <a:lnSpc>
                <a:spcPct val="150000"/>
              </a:lnSpc>
            </a:pPr>
            <a:r>
              <a:rPr lang="nl-NL" dirty="0"/>
              <a:t>	- wisselt prijsetiketten.</a:t>
            </a:r>
          </a:p>
        </p:txBody>
      </p:sp>
    </p:spTree>
    <p:extLst>
      <p:ext uri="{BB962C8B-B14F-4D97-AF65-F5344CB8AC3E}">
        <p14:creationId xmlns:p14="http://schemas.microsoft.com/office/powerpoint/2010/main" val="933956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8AD6AF-0E11-423E-A0E0-73D569AE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103437"/>
            <a:ext cx="10797209" cy="3409467"/>
          </a:xfrm>
        </p:spPr>
        <p:txBody>
          <a:bodyPr>
            <a:normAutofit/>
          </a:bodyPr>
          <a:lstStyle/>
          <a:p>
            <a:r>
              <a:rPr lang="nl-NL" dirty="0"/>
              <a:t>Heb jij wel eens iets gestolen?</a:t>
            </a:r>
            <a:br>
              <a:rPr lang="nl-NL" dirty="0"/>
            </a:br>
            <a:r>
              <a:rPr lang="nl-NL" dirty="0"/>
              <a:t>Wat deed je in deze situatie?</a:t>
            </a:r>
            <a:br>
              <a:rPr lang="nl-NL" dirty="0"/>
            </a:br>
            <a:r>
              <a:rPr lang="nl-NL" dirty="0"/>
              <a:t>Waarom?</a:t>
            </a:r>
            <a:br>
              <a:rPr lang="nl-NL" dirty="0"/>
            </a:b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40D5C0F-2E03-4A50-8C8B-E3C7A26C7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0751" y="201512"/>
            <a:ext cx="2743438" cy="120711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BCC7343-6E84-4535-837D-AEAF43E18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679" y="3422028"/>
            <a:ext cx="3891728" cy="340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20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DD41E8-A919-4E1A-AFB3-006F3FADF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doe jij in deze situatie?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BA2AB7-64CD-4640-91A4-CA8FED99E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u="sng" dirty="0">
                <a:hlinkClick r:id="rId2"/>
              </a:rPr>
              <a:t>Winkeldiefstal: grijp jij in? | Bucket Boys (Mensenkennis) - YouTube</a:t>
            </a:r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AA4A20D-AB1E-41BB-BC87-BB893E88D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133" y="230188"/>
            <a:ext cx="2743438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57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84E62E-E430-44DF-A6E1-889109F11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1EC3EC2A-F929-0F90-5654-6FD90CCA5A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576325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793C7D7F3BC946A5F2904ADE47754D" ma:contentTypeVersion="7" ma:contentTypeDescription="Een nieuw document maken." ma:contentTypeScope="" ma:versionID="3987f2e70c8afd74ee6c579d4fd1f5fd">
  <xsd:schema xmlns:xsd="http://www.w3.org/2001/XMLSchema" xmlns:xs="http://www.w3.org/2001/XMLSchema" xmlns:p="http://schemas.microsoft.com/office/2006/metadata/properties" xmlns:ns3="c2e09757-d42c-4fcd-ae27-c71d4b258210" targetNamespace="http://schemas.microsoft.com/office/2006/metadata/properties" ma:root="true" ma:fieldsID="092e3b75000aed4073912aba6db82d9c" ns3:_="">
    <xsd:import namespace="c2e09757-d42c-4fcd-ae27-c71d4b25821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e09757-d42c-4fcd-ae27-c71d4b2582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CCED74-D8E2-46A8-B2D0-F3A87DEFC7F5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c2e09757-d42c-4fcd-ae27-c71d4b258210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2DB4CB5-BA08-4396-B5B4-776929CAEF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C600419-567B-4325-93DF-3D57DE3824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e09757-d42c-4fcd-ae27-c71d4b2582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578</Words>
  <Application>Microsoft Office PowerPoint</Application>
  <PresentationFormat>Breedbeeld</PresentationFormat>
  <Paragraphs>93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Kantoorthema</vt:lpstr>
      <vt:lpstr>Winkelcriminaliteit</vt:lpstr>
      <vt:lpstr>Winkelcriminaliteit</vt:lpstr>
      <vt:lpstr>Stelling…mee eens? Of oneens?</vt:lpstr>
      <vt:lpstr>De winkeldief</vt:lpstr>
      <vt:lpstr>Welke daderprofielen kan je onderscheiden</vt:lpstr>
      <vt:lpstr>Hoe herken ik de winkeldief?</vt:lpstr>
      <vt:lpstr>Heb jij wel eens iets gestolen? Wat deed je in deze situatie? Waarom? </vt:lpstr>
      <vt:lpstr>Wat doe jij in deze situatie?</vt:lpstr>
      <vt:lpstr>PowerPoint-presentatie</vt:lpstr>
      <vt:lpstr>Help diefstal te voorkomen</vt:lpstr>
      <vt:lpstr>Het aanhouden van een dief</vt:lpstr>
      <vt:lpstr>Wat zijn de bevoegdheden van het winkelpersoneel bij diefstalpreventie?  </vt:lpstr>
      <vt:lpstr>Vraag</vt:lpstr>
      <vt:lpstr>Vraag </vt:lpstr>
      <vt:lpstr>PowerPoint-presentatie</vt:lpstr>
      <vt:lpstr>Integrale opdracht</vt:lpstr>
      <vt:lpstr>Einde…vragen?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Regien Mendel - ten Napel</dc:creator>
  <cp:lastModifiedBy>Regien Mendel - ten Napel</cp:lastModifiedBy>
  <cp:revision>10</cp:revision>
  <dcterms:created xsi:type="dcterms:W3CDTF">2021-02-17T19:58:01Z</dcterms:created>
  <dcterms:modified xsi:type="dcterms:W3CDTF">2023-03-23T11:45:01Z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0x01010079793C7D7F3BC946A5F2904ADE47754D</vt:lpwstr>
  </property>
</Properties>
</file>